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33" r:id="rId11"/>
    <p:sldId id="33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335" r:id="rId31"/>
    <p:sldId id="336" r:id="rId32"/>
    <p:sldId id="337" r:id="rId33"/>
    <p:sldId id="338" r:id="rId34"/>
    <p:sldId id="339" r:id="rId35"/>
    <p:sldId id="340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41" r:id="rId53"/>
    <p:sldId id="342" r:id="rId54"/>
    <p:sldId id="300" r:id="rId55"/>
    <p:sldId id="301" r:id="rId56"/>
    <p:sldId id="343" r:id="rId57"/>
    <p:sldId id="344" r:id="rId58"/>
    <p:sldId id="347" r:id="rId59"/>
    <p:sldId id="348" r:id="rId60"/>
    <p:sldId id="304" r:id="rId61"/>
    <p:sldId id="305" r:id="rId62"/>
    <p:sldId id="306" r:id="rId63"/>
    <p:sldId id="307" r:id="rId64"/>
    <p:sldId id="308" r:id="rId65"/>
    <p:sldId id="309" r:id="rId66"/>
    <p:sldId id="345" r:id="rId67"/>
    <p:sldId id="346" r:id="rId68"/>
    <p:sldId id="310" r:id="rId69"/>
    <p:sldId id="311" r:id="rId70"/>
    <p:sldId id="312" r:id="rId71"/>
    <p:sldId id="313" r:id="rId72"/>
    <p:sldId id="314" r:id="rId73"/>
    <p:sldId id="315" r:id="rId74"/>
    <p:sldId id="316" r:id="rId75"/>
    <p:sldId id="317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A8225-BF49-4682-A950-51917C2065EB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D1017-D028-48DD-A572-6A94E994B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1017-D028-48DD-A572-6A94E994BE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22C9-983F-41D5-B80F-FD2C33F4A27F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5F02-3568-4AC9-9CDA-23D5B7E1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91FE-F372-4BF7-B1E8-1938F961BCB6}" type="slidenum">
              <a:rPr lang="en-US"/>
              <a:pPr/>
              <a:t>1</a:t>
            </a:fld>
            <a:endParaRPr lang="en-US"/>
          </a:p>
        </p:txBody>
      </p:sp>
      <p:sp>
        <p:nvSpPr>
          <p:cNvPr id="2396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dirty="0">
                <a:latin typeface="Charcoal" pitchFamily="-108" charset="0"/>
                <a:cs typeface="Times" pitchFamily="1" charset="0"/>
              </a:rPr>
              <a:t> </a:t>
            </a:r>
            <a:endParaRPr lang="en-US" sz="4000" dirty="0">
              <a:latin typeface="Charcoal" pitchFamily="-108" charset="0"/>
              <a:cs typeface="Times" pitchFamily="1" charset="0"/>
            </a:endParaRPr>
          </a:p>
        </p:txBody>
      </p:sp>
      <p:sp>
        <p:nvSpPr>
          <p:cNvPr id="2396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1" charset="2"/>
              <a:buNone/>
            </a:pPr>
            <a:r>
              <a:rPr lang="en-US" sz="4400" dirty="0" smtClean="0">
                <a:latin typeface="Showcard Gothic" pitchFamily="82" charset="0"/>
                <a:cs typeface="Times" pitchFamily="1" charset="0"/>
              </a:rPr>
              <a:t>Physiology </a:t>
            </a:r>
          </a:p>
          <a:p>
            <a:pPr>
              <a:buFont typeface="Wingdings" pitchFamily="1" charset="2"/>
              <a:buNone/>
            </a:pPr>
            <a:r>
              <a:rPr lang="en-US" sz="4400" dirty="0" smtClean="0">
                <a:latin typeface="Showcard Gothic" pitchFamily="82" charset="0"/>
                <a:cs typeface="Times" pitchFamily="1" charset="0"/>
              </a:rPr>
              <a:t>Exam 1 Study</a:t>
            </a:r>
          </a:p>
          <a:p>
            <a:pPr>
              <a:buFont typeface="Wingdings" pitchFamily="1" charset="2"/>
              <a:buNone/>
            </a:pPr>
            <a:endParaRPr lang="en-US" sz="4400" b="1" dirty="0" smtClean="0">
              <a:latin typeface="Showcard Gothic" pitchFamily="82" charset="0"/>
              <a:cs typeface="Times" pitchFamily="1" charset="0"/>
            </a:endParaRPr>
          </a:p>
          <a:p>
            <a:pPr>
              <a:buFont typeface="Wingdings" pitchFamily="1" charset="2"/>
              <a:buNone/>
            </a:pPr>
            <a:endParaRPr lang="en-US" sz="4400" b="1" dirty="0" smtClean="0">
              <a:latin typeface="Showcard Gothic" pitchFamily="82" charset="0"/>
              <a:cs typeface="Times" pitchFamily="1" charset="0"/>
            </a:endParaRPr>
          </a:p>
          <a:p>
            <a:pPr>
              <a:buFont typeface="Wingdings" pitchFamily="1" charset="2"/>
              <a:buNone/>
            </a:pPr>
            <a:r>
              <a:rPr lang="en-US" sz="4400" b="1" dirty="0" smtClean="0">
                <a:latin typeface="Showcard Gothic" pitchFamily="82" charset="0"/>
                <a:cs typeface="Times" pitchFamily="1" charset="0"/>
              </a:rPr>
              <a:t>	Chapter 6 Communication &amp; homeostasis</a:t>
            </a:r>
            <a:endParaRPr lang="en-US" sz="2800" b="1" dirty="0">
              <a:latin typeface="Showcard Gothic" pitchFamily="82" charset="0"/>
              <a:cs typeface="Time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10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Where would you expect to find Gap Junctions in the body?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11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Smooth muscle of the GI tract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are the cells that receive electrical or chemical signals called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13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Target Cells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14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is the simplest form of cell-to-cell communication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15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Gap junctions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A gap junction forms from the union of membrane-spanning proteins called____.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17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Connexon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18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When do connected cells function like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synctium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19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the gap junction (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connexon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is open.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are the two basic physiological signals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20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is the only means by which electrical signals can pass </a:t>
            </a:r>
            <a:r>
              <a:rPr lang="en-US" sz="4800" i="1" dirty="0" smtClean="0">
                <a:latin typeface="Times New Roman" pitchFamily="18" charset="0"/>
                <a:cs typeface="Times New Roman" pitchFamily="18" charset="0"/>
              </a:rPr>
              <a:t>directly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from cell to cell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21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Gap junctions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22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method of cell-to-cell communication utilize Cell Adhesion Molecules (CAMs) to transfer signals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23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 Dependent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24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How is local cell-to-cell communication accomplished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25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Paracrine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signaling</a:t>
            </a: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Autocrine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signaling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26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If a chemical signal acts on the cell that secreted it, it is called an _____ signal.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27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Autocrine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28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If a chemical acts on cells in the immediate vicinity of the cell that secreted it, its is called ____ signal.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29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Paracrine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Chemical 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Electrical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30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If a cell secretes chemicals that act on distal cells it is a ____ signal.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31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Endocrine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32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is secreted by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neurons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to act on itself or neighboring cells?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33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Neuromodulators</a:t>
            </a:r>
            <a:endParaRPr lang="en-US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34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are regulatory substances that mediate immune responses?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35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Cytokines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36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Why are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paracrine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autocrine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signals only able to reach adjacent cells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 both of these signals reach their targets by diffusing through the interstitial fluid.  Diffusion is limited by distance.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38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Most long-distance communication between cells is the responsibility of what two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organ systems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39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Nervous system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Endocrine system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	What are the basic methods of cell-cell communication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40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An electrical signal travels along a ___ until it reaches the very end of the cell, where it is translated into a ____ 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41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Neuron,</a:t>
            </a:r>
          </a:p>
          <a:p>
            <a:pPr>
              <a:buNone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Neurocrine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42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If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neurocrine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diffuses into the blood it is called a ____.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43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Neurohormone</a:t>
            </a: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44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If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neurocrine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acts more slowly as an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autocrine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paracrine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signal, it is called a ______.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45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Neuromodulator</a:t>
            </a:r>
            <a:endParaRPr lang="en-US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46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If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neurocrine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has a rapid effect it is called a _____.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47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Neurotransmitter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48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What are Cytokines</a:t>
            </a:r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49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Cytokines 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regulatory peptides that act close to the site where they secreted.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transfer- Gap junctions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Contact-dependent signals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communication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distance communication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50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True or False? Cytokines are stored much like hormones?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51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0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</a:p>
          <a:p>
            <a:pPr>
              <a:buNone/>
            </a:pPr>
            <a:r>
              <a:rPr lang="en-US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(Cytokines are produced on demand.)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52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True or False?  A cytokine can act as an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autocrine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and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paracrine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53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54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Where are receptor proteins located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55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Cytosol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membrane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Nucleus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56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This type of receptor mimics the effect of the naturally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occuring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57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Agonist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58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Are First Messengers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Lipophilic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Lipophobic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59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Lipophilic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they are able to enter the cell.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Which method of cell-to-cell communication occurs by chemicals that diffuse through the extracellular fluid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60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Which signal molecule is unable to enter the cell?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61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Lipophobic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62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are the four classes of membrane receptors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63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-gated ion channels</a:t>
            </a: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Intergrin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linked to cytoskeleton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protein-coupled receptor with seven membrane</a:t>
            </a: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Receptor Enzyme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64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is the result of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binding to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gated channel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65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Channel opens or closes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66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Which type of regulation results in the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in the number of receptors and/or binding affinity for the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67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601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Down-regulation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68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What is the result of a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binding to a G protein coupled receptor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69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G-protein receptor opens an ion channel or alters enzyme activity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7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7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Communication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70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Which membrane receptor results in the activation of  an intracellular enzyme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71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Enzyme receptor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72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Which membrane receptor result in a change to the cytoskeleton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73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Intergrin</a:t>
            </a: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74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Which of the four categories of membrane receptors do NOT use signal transduction?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75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gated </a:t>
            </a: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20E49-2BAC-4D5C-A901-EE12063C0E0D}" type="slidenum">
              <a:rPr lang="en-US"/>
              <a:pPr/>
              <a:t>8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	This method of cell-to-cell communication involves the transfer of chemical and electrical signals between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adjacent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cells.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1BCDF-D30F-41AF-B29E-7FB9EBC85AD3}" type="slidenum">
              <a:rPr lang="en-US"/>
              <a:pPr/>
              <a:t>9</a:t>
            </a:fld>
            <a:endParaRPr lang="en-US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Gap junctions</a:t>
            </a:r>
          </a:p>
          <a:p>
            <a:pPr>
              <a:buFontTx/>
              <a:buChar char="-"/>
            </a:pPr>
            <a:endParaRPr lang="en-US" sz="9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233</Words>
  <Application>Microsoft Office PowerPoint</Application>
  <PresentationFormat>On-screen Show (4:3)</PresentationFormat>
  <Paragraphs>215</Paragraphs>
  <Slides>75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General User</dc:creator>
  <cp:lastModifiedBy>Fujitsu</cp:lastModifiedBy>
  <cp:revision>17</cp:revision>
  <dcterms:created xsi:type="dcterms:W3CDTF">2011-02-14T17:39:43Z</dcterms:created>
  <dcterms:modified xsi:type="dcterms:W3CDTF">2011-02-16T21:42:13Z</dcterms:modified>
</cp:coreProperties>
</file>